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347815" y="2260878"/>
            <a:ext cx="9681708" cy="4117659"/>
          </a:xfrm>
          <a:prstGeom prst="rect">
            <a:avLst/>
          </a:prstGeom>
        </p:spPr>
        <p:txBody>
          <a:bodyPr anchor="t" rtlCol="false" tIns="0" lIns="0" bIns="0" rIns="0">
            <a:spAutoFit/>
          </a:bodyPr>
          <a:lstStyle/>
          <a:p>
            <a:pPr algn="l" marL="0" indent="0" lvl="0">
              <a:lnSpc>
                <a:spcPts val="8242"/>
              </a:lnSpc>
              <a:spcBef>
                <a:spcPct val="0"/>
              </a:spcBef>
            </a:pPr>
            <a:r>
              <a:rPr lang="en-US" sz="5887">
                <a:solidFill>
                  <a:srgbClr val="000000"/>
                </a:solidFill>
                <a:latin typeface="Open Sans Extra Bold"/>
              </a:rPr>
              <a:t>Data analysis and modeling on National Pollutant Release Agency</a:t>
            </a:r>
          </a:p>
        </p:txBody>
      </p:sp>
      <p:sp>
        <p:nvSpPr>
          <p:cNvPr name="TextBox 10" id="10"/>
          <p:cNvSpPr txBox="true"/>
          <p:nvPr/>
        </p:nvSpPr>
        <p:spPr>
          <a:xfrm rot="0">
            <a:off x="1028700" y="7610173"/>
            <a:ext cx="7173539" cy="554635"/>
          </a:xfrm>
          <a:prstGeom prst="rect">
            <a:avLst/>
          </a:prstGeom>
        </p:spPr>
        <p:txBody>
          <a:bodyPr anchor="t" rtlCol="false" tIns="0" lIns="0" bIns="0" rIns="0">
            <a:spAutoFit/>
          </a:bodyPr>
          <a:lstStyle/>
          <a:p>
            <a:pPr>
              <a:lnSpc>
                <a:spcPts val="4632"/>
              </a:lnSpc>
              <a:spcBef>
                <a:spcPct val="0"/>
              </a:spcBef>
            </a:pPr>
            <a:r>
              <a:rPr lang="en-US" sz="3308">
                <a:solidFill>
                  <a:srgbClr val="000000"/>
                </a:solidFill>
                <a:latin typeface="Montserrat"/>
              </a:rPr>
              <a:t>Presentated by Akash, vanshnoor</a:t>
            </a:r>
          </a:p>
        </p:txBody>
      </p:sp>
      <p:sp>
        <p:nvSpPr>
          <p:cNvPr name="Freeform 11" id="11"/>
          <p:cNvSpPr/>
          <p:nvPr/>
        </p:nvSpPr>
        <p:spPr>
          <a:xfrm flipH="false" flipV="false" rot="0">
            <a:off x="1367131" y="2552248"/>
            <a:ext cx="708243" cy="879308"/>
          </a:xfrm>
          <a:custGeom>
            <a:avLst/>
            <a:gdLst/>
            <a:ahLst/>
            <a:cxnLst/>
            <a:rect r="r" b="b" t="t" l="l"/>
            <a:pathLst>
              <a:path h="879308" w="708243">
                <a:moveTo>
                  <a:pt x="0" y="0"/>
                </a:moveTo>
                <a:lnTo>
                  <a:pt x="708243" y="0"/>
                </a:lnTo>
                <a:lnTo>
                  <a:pt x="708243" y="879308"/>
                </a:lnTo>
                <a:lnTo>
                  <a:pt x="0" y="879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38386" y="3960081"/>
            <a:ext cx="4504368" cy="1680018"/>
            <a:chOff x="0" y="0"/>
            <a:chExt cx="3702550" cy="1380960"/>
          </a:xfrm>
        </p:grpSpPr>
        <p:sp>
          <p:nvSpPr>
            <p:cNvPr name="Freeform 3" id="3"/>
            <p:cNvSpPr/>
            <p:nvPr/>
          </p:nvSpPr>
          <p:spPr>
            <a:xfrm flipH="false" flipV="false" rot="0">
              <a:off x="0" y="0"/>
              <a:ext cx="3702596" cy="1380998"/>
            </a:xfrm>
            <a:custGeom>
              <a:avLst/>
              <a:gdLst/>
              <a:ahLst/>
              <a:cxnLst/>
              <a:rect r="r" b="b" t="t" l="l"/>
              <a:pathLst>
                <a:path h="1380998" w="3702596">
                  <a:moveTo>
                    <a:pt x="3464066" y="876173"/>
                  </a:moveTo>
                  <a:lnTo>
                    <a:pt x="3047528" y="0"/>
                  </a:lnTo>
                  <a:lnTo>
                    <a:pt x="654952" y="0"/>
                  </a:lnTo>
                  <a:lnTo>
                    <a:pt x="241154" y="876173"/>
                  </a:lnTo>
                  <a:lnTo>
                    <a:pt x="0" y="1380998"/>
                  </a:lnTo>
                  <a:lnTo>
                    <a:pt x="3702596" y="1380998"/>
                  </a:lnTo>
                  <a:lnTo>
                    <a:pt x="3464066" y="87617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4" id="4"/>
          <p:cNvGrpSpPr/>
          <p:nvPr/>
        </p:nvGrpSpPr>
        <p:grpSpPr>
          <a:xfrm rot="0">
            <a:off x="12211301" y="809395"/>
            <a:ext cx="3260181" cy="3074486"/>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6" id="6"/>
          <p:cNvGrpSpPr/>
          <p:nvPr/>
        </p:nvGrpSpPr>
        <p:grpSpPr>
          <a:xfrm rot="0">
            <a:off x="10759936" y="5781163"/>
            <a:ext cx="6261268" cy="1582085"/>
            <a:chOff x="0" y="0"/>
            <a:chExt cx="5146706" cy="1300459"/>
          </a:xfrm>
        </p:grpSpPr>
        <p:sp>
          <p:nvSpPr>
            <p:cNvPr name="Freeform 7" id="7"/>
            <p:cNvSpPr/>
            <p:nvPr/>
          </p:nvSpPr>
          <p:spPr>
            <a:xfrm flipH="false" flipV="false" rot="0">
              <a:off x="0" y="0"/>
              <a:ext cx="5146660" cy="1300457"/>
            </a:xfrm>
            <a:custGeom>
              <a:avLst/>
              <a:gdLst/>
              <a:ahLst/>
              <a:cxnLst/>
              <a:rect r="r" b="b" t="t" l="l"/>
              <a:pathLst>
                <a:path h="1300457" w="5146660">
                  <a:moveTo>
                    <a:pt x="4478770" y="0"/>
                  </a:moveTo>
                  <a:lnTo>
                    <a:pt x="667999" y="0"/>
                  </a:lnTo>
                  <a:lnTo>
                    <a:pt x="0" y="1300457"/>
                  </a:lnTo>
                  <a:lnTo>
                    <a:pt x="5146660" y="1300457"/>
                  </a:lnTo>
                  <a:lnTo>
                    <a:pt x="4478770" y="0"/>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Freeform 8" id="8"/>
          <p:cNvSpPr/>
          <p:nvPr/>
        </p:nvSpPr>
        <p:spPr>
          <a:xfrm flipH="false" flipV="false" rot="-7336107">
            <a:off x="-7350463" y="-184608"/>
            <a:ext cx="9562722" cy="9135274"/>
          </a:xfrm>
          <a:custGeom>
            <a:avLst/>
            <a:gdLst/>
            <a:ahLst/>
            <a:cxnLst/>
            <a:rect r="r" b="b" t="t" l="l"/>
            <a:pathLst>
              <a:path h="9135274" w="9562722">
                <a:moveTo>
                  <a:pt x="0" y="0"/>
                </a:moveTo>
                <a:lnTo>
                  <a:pt x="9562722" y="0"/>
                </a:lnTo>
                <a:lnTo>
                  <a:pt x="9562722" y="9135274"/>
                </a:lnTo>
                <a:lnTo>
                  <a:pt x="0" y="9135274"/>
                </a:lnTo>
                <a:lnTo>
                  <a:pt x="0" y="0"/>
                </a:lnTo>
                <a:close/>
              </a:path>
            </a:pathLst>
          </a:custGeom>
          <a:blipFill>
            <a:blip r:embed="rId2"/>
            <a:stretch>
              <a:fillRect l="-27663" t="0" r="0" b="-16097"/>
            </a:stretch>
          </a:blipFill>
        </p:spPr>
      </p:sp>
      <p:sp>
        <p:nvSpPr>
          <p:cNvPr name="TextBox 9" id="9"/>
          <p:cNvSpPr txBox="true"/>
          <p:nvPr/>
        </p:nvSpPr>
        <p:spPr>
          <a:xfrm rot="0">
            <a:off x="3332486" y="3373007"/>
            <a:ext cx="3443423" cy="1462405"/>
          </a:xfrm>
          <a:prstGeom prst="rect">
            <a:avLst/>
          </a:prstGeom>
        </p:spPr>
        <p:txBody>
          <a:bodyPr anchor="t" rtlCol="false" tIns="0" lIns="0" bIns="0" rIns="0">
            <a:spAutoFit/>
          </a:bodyPr>
          <a:lstStyle/>
          <a:p>
            <a:pPr>
              <a:lnSpc>
                <a:spcPts val="3919"/>
              </a:lnSpc>
            </a:pPr>
            <a:r>
              <a:rPr lang="en-US" sz="2799">
                <a:solidFill>
                  <a:srgbClr val="000000"/>
                </a:solidFill>
                <a:latin typeface="Montserrat Bold"/>
              </a:rPr>
              <a:t>PETROLEUM REFINERIES</a:t>
            </a:r>
          </a:p>
          <a:p>
            <a:pPr>
              <a:lnSpc>
                <a:spcPts val="3919"/>
              </a:lnSpc>
            </a:pPr>
          </a:p>
        </p:txBody>
      </p:sp>
      <p:grpSp>
        <p:nvGrpSpPr>
          <p:cNvPr name="Group 10" id="10"/>
          <p:cNvGrpSpPr/>
          <p:nvPr/>
        </p:nvGrpSpPr>
        <p:grpSpPr>
          <a:xfrm rot="0">
            <a:off x="6191035" y="3463903"/>
            <a:ext cx="2223664" cy="839955"/>
            <a:chOff x="0" y="0"/>
            <a:chExt cx="812800" cy="307023"/>
          </a:xfrm>
        </p:grpSpPr>
        <p:sp>
          <p:nvSpPr>
            <p:cNvPr name="Freeform 11" id="11"/>
            <p:cNvSpPr/>
            <p:nvPr/>
          </p:nvSpPr>
          <p:spPr>
            <a:xfrm flipH="false" flipV="false" rot="0">
              <a:off x="0" y="0"/>
              <a:ext cx="812800" cy="307023"/>
            </a:xfrm>
            <a:custGeom>
              <a:avLst/>
              <a:gdLst/>
              <a:ahLst/>
              <a:cxnLst/>
              <a:rect r="r" b="b" t="t" l="l"/>
              <a:pathLst>
                <a:path h="307023" w="812800">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B100E8"/>
              </a:solidFill>
              <a:prstDash val="solid"/>
              <a:round/>
            </a:ln>
          </p:spPr>
        </p:sp>
        <p:sp>
          <p:nvSpPr>
            <p:cNvPr name="TextBox 12" id="12"/>
            <p:cNvSpPr txBox="true"/>
            <p:nvPr/>
          </p:nvSpPr>
          <p:spPr>
            <a:xfrm>
              <a:off x="0" y="-66675"/>
              <a:ext cx="812800" cy="373698"/>
            </a:xfrm>
            <a:prstGeom prst="rect">
              <a:avLst/>
            </a:prstGeom>
          </p:spPr>
          <p:txBody>
            <a:bodyPr anchor="ctr" rtlCol="false" tIns="0" lIns="0" bIns="0" rIns="0"/>
            <a:lstStyle/>
            <a:p>
              <a:pPr algn="ctr">
                <a:lnSpc>
                  <a:spcPts val="4339"/>
                </a:lnSpc>
              </a:pPr>
              <a:r>
                <a:rPr lang="en-US" sz="3099">
                  <a:solidFill>
                    <a:srgbClr val="000000"/>
                  </a:solidFill>
                  <a:latin typeface="Montserrat Bold"/>
                </a:rPr>
                <a:t>low</a:t>
              </a:r>
            </a:p>
          </p:txBody>
        </p:sp>
      </p:grpSp>
      <p:sp>
        <p:nvSpPr>
          <p:cNvPr name="TextBox 13" id="13"/>
          <p:cNvSpPr txBox="true"/>
          <p:nvPr/>
        </p:nvSpPr>
        <p:spPr>
          <a:xfrm rot="0">
            <a:off x="3332486" y="4841482"/>
            <a:ext cx="2492509" cy="1352805"/>
          </a:xfrm>
          <a:prstGeom prst="rect">
            <a:avLst/>
          </a:prstGeom>
        </p:spPr>
        <p:txBody>
          <a:bodyPr anchor="t" rtlCol="false" tIns="0" lIns="0" bIns="0" rIns="0">
            <a:spAutoFit/>
          </a:bodyPr>
          <a:lstStyle/>
          <a:p>
            <a:pPr>
              <a:lnSpc>
                <a:spcPts val="3660"/>
              </a:lnSpc>
            </a:pPr>
            <a:r>
              <a:rPr lang="en-US" sz="2614">
                <a:solidFill>
                  <a:srgbClr val="000000"/>
                </a:solidFill>
                <a:latin typeface="Montserrat Bold"/>
              </a:rPr>
              <a:t>OIL AND GAS EXTRACTION</a:t>
            </a:r>
          </a:p>
          <a:p>
            <a:pPr>
              <a:lnSpc>
                <a:spcPts val="3660"/>
              </a:lnSpc>
            </a:pPr>
          </a:p>
        </p:txBody>
      </p:sp>
      <p:grpSp>
        <p:nvGrpSpPr>
          <p:cNvPr name="Group 14" id="14"/>
          <p:cNvGrpSpPr/>
          <p:nvPr/>
        </p:nvGrpSpPr>
        <p:grpSpPr>
          <a:xfrm rot="0">
            <a:off x="6191035" y="4889107"/>
            <a:ext cx="2223664" cy="839955"/>
            <a:chOff x="0" y="0"/>
            <a:chExt cx="812800" cy="307023"/>
          </a:xfrm>
        </p:grpSpPr>
        <p:sp>
          <p:nvSpPr>
            <p:cNvPr name="Freeform 15" id="15"/>
            <p:cNvSpPr/>
            <p:nvPr/>
          </p:nvSpPr>
          <p:spPr>
            <a:xfrm flipH="false" flipV="false" rot="0">
              <a:off x="0" y="0"/>
              <a:ext cx="812800" cy="307023"/>
            </a:xfrm>
            <a:custGeom>
              <a:avLst/>
              <a:gdLst/>
              <a:ahLst/>
              <a:cxnLst/>
              <a:rect r="r" b="b" t="t" l="l"/>
              <a:pathLst>
                <a:path h="307023" w="812800">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048AFF"/>
              </a:solidFill>
              <a:prstDash val="solid"/>
              <a:round/>
            </a:ln>
          </p:spPr>
        </p:sp>
        <p:sp>
          <p:nvSpPr>
            <p:cNvPr name="TextBox 16" id="16"/>
            <p:cNvSpPr txBox="true"/>
            <p:nvPr/>
          </p:nvSpPr>
          <p:spPr>
            <a:xfrm>
              <a:off x="0" y="-66675"/>
              <a:ext cx="812800" cy="373698"/>
            </a:xfrm>
            <a:prstGeom prst="rect">
              <a:avLst/>
            </a:prstGeom>
          </p:spPr>
          <p:txBody>
            <a:bodyPr anchor="ctr" rtlCol="false" tIns="0" lIns="0" bIns="0" rIns="0"/>
            <a:lstStyle/>
            <a:p>
              <a:pPr algn="ctr">
                <a:lnSpc>
                  <a:spcPts val="4339"/>
                </a:lnSpc>
              </a:pPr>
              <a:r>
                <a:rPr lang="en-US" sz="3099">
                  <a:solidFill>
                    <a:srgbClr val="000000"/>
                  </a:solidFill>
                  <a:latin typeface="Montserrat Bold"/>
                </a:rPr>
                <a:t>low</a:t>
              </a:r>
            </a:p>
          </p:txBody>
        </p:sp>
      </p:grpSp>
      <p:sp>
        <p:nvSpPr>
          <p:cNvPr name="TextBox 17" id="17"/>
          <p:cNvSpPr txBox="true"/>
          <p:nvPr/>
        </p:nvSpPr>
        <p:spPr>
          <a:xfrm rot="0">
            <a:off x="3332486" y="6146661"/>
            <a:ext cx="3596503" cy="1407795"/>
          </a:xfrm>
          <a:prstGeom prst="rect">
            <a:avLst/>
          </a:prstGeom>
        </p:spPr>
        <p:txBody>
          <a:bodyPr anchor="t" rtlCol="false" tIns="0" lIns="0" bIns="0" rIns="0">
            <a:spAutoFit/>
          </a:bodyPr>
          <a:lstStyle/>
          <a:p>
            <a:pPr>
              <a:lnSpc>
                <a:spcPts val="3779"/>
              </a:lnSpc>
            </a:pPr>
            <a:r>
              <a:rPr lang="en-US" sz="2700">
                <a:solidFill>
                  <a:srgbClr val="000000"/>
                </a:solidFill>
                <a:latin typeface="Montserrat Bold"/>
              </a:rPr>
              <a:t>REMEDIATION SERVICES</a:t>
            </a:r>
          </a:p>
          <a:p>
            <a:pPr>
              <a:lnSpc>
                <a:spcPts val="3779"/>
              </a:lnSpc>
            </a:pPr>
          </a:p>
        </p:txBody>
      </p:sp>
      <p:grpSp>
        <p:nvGrpSpPr>
          <p:cNvPr name="Group 18" id="18"/>
          <p:cNvGrpSpPr/>
          <p:nvPr/>
        </p:nvGrpSpPr>
        <p:grpSpPr>
          <a:xfrm rot="0">
            <a:off x="6191035" y="6310087"/>
            <a:ext cx="2223664" cy="839955"/>
            <a:chOff x="0" y="0"/>
            <a:chExt cx="812800" cy="307023"/>
          </a:xfrm>
        </p:grpSpPr>
        <p:sp>
          <p:nvSpPr>
            <p:cNvPr name="Freeform 19" id="19"/>
            <p:cNvSpPr/>
            <p:nvPr/>
          </p:nvSpPr>
          <p:spPr>
            <a:xfrm flipH="false" flipV="false" rot="0">
              <a:off x="0" y="0"/>
              <a:ext cx="812800" cy="307023"/>
            </a:xfrm>
            <a:custGeom>
              <a:avLst/>
              <a:gdLst/>
              <a:ahLst/>
              <a:cxnLst/>
              <a:rect r="r" b="b" t="t" l="l"/>
              <a:pathLst>
                <a:path h="307023" w="812800">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3652DD"/>
              </a:solidFill>
              <a:prstDash val="solid"/>
              <a:round/>
            </a:ln>
          </p:spPr>
        </p:sp>
        <p:sp>
          <p:nvSpPr>
            <p:cNvPr name="TextBox 20" id="20"/>
            <p:cNvSpPr txBox="true"/>
            <p:nvPr/>
          </p:nvSpPr>
          <p:spPr>
            <a:xfrm>
              <a:off x="0" y="-66675"/>
              <a:ext cx="812800" cy="373698"/>
            </a:xfrm>
            <a:prstGeom prst="rect">
              <a:avLst/>
            </a:prstGeom>
          </p:spPr>
          <p:txBody>
            <a:bodyPr anchor="ctr" rtlCol="false" tIns="0" lIns="0" bIns="0" rIns="0"/>
            <a:lstStyle/>
            <a:p>
              <a:pPr algn="ctr">
                <a:lnSpc>
                  <a:spcPts val="4339"/>
                </a:lnSpc>
              </a:pPr>
              <a:r>
                <a:rPr lang="en-US" sz="3099">
                  <a:solidFill>
                    <a:srgbClr val="000000"/>
                  </a:solidFill>
                  <a:latin typeface="Montserrat Bold"/>
                </a:rPr>
                <a:t>low</a:t>
              </a:r>
            </a:p>
          </p:txBody>
        </p:sp>
      </p:grpSp>
      <p:sp>
        <p:nvSpPr>
          <p:cNvPr name="TextBox 21" id="21"/>
          <p:cNvSpPr txBox="true"/>
          <p:nvPr/>
        </p:nvSpPr>
        <p:spPr>
          <a:xfrm rot="0">
            <a:off x="12499802" y="2482005"/>
            <a:ext cx="2489473" cy="1028590"/>
          </a:xfrm>
          <a:prstGeom prst="rect">
            <a:avLst/>
          </a:prstGeom>
        </p:spPr>
        <p:txBody>
          <a:bodyPr anchor="t" rtlCol="false" tIns="0" lIns="0" bIns="0" rIns="0">
            <a:spAutoFit/>
          </a:bodyPr>
          <a:lstStyle/>
          <a:p>
            <a:pPr algn="ctr">
              <a:lnSpc>
                <a:spcPts val="8316"/>
              </a:lnSpc>
            </a:pPr>
            <a:r>
              <a:rPr lang="en-US" sz="5940">
                <a:solidFill>
                  <a:srgbClr val="FFFFFF"/>
                </a:solidFill>
                <a:latin typeface="Montserrat Bold"/>
              </a:rPr>
              <a:t>Low</a:t>
            </a:r>
          </a:p>
        </p:txBody>
      </p:sp>
      <p:sp>
        <p:nvSpPr>
          <p:cNvPr name="TextBox 22" id="22"/>
          <p:cNvSpPr txBox="true"/>
          <p:nvPr/>
        </p:nvSpPr>
        <p:spPr>
          <a:xfrm rot="0">
            <a:off x="12211301" y="4259204"/>
            <a:ext cx="3351322" cy="1028590"/>
          </a:xfrm>
          <a:prstGeom prst="rect">
            <a:avLst/>
          </a:prstGeom>
        </p:spPr>
        <p:txBody>
          <a:bodyPr anchor="t" rtlCol="false" tIns="0" lIns="0" bIns="0" rIns="0">
            <a:spAutoFit/>
          </a:bodyPr>
          <a:lstStyle/>
          <a:p>
            <a:pPr algn="ctr">
              <a:lnSpc>
                <a:spcPts val="8316"/>
              </a:lnSpc>
            </a:pPr>
            <a:r>
              <a:rPr lang="en-US" sz="5940">
                <a:solidFill>
                  <a:srgbClr val="FFFFFF"/>
                </a:solidFill>
                <a:latin typeface="Montserrat Bold"/>
              </a:rPr>
              <a:t>Medium</a:t>
            </a:r>
          </a:p>
        </p:txBody>
      </p:sp>
      <p:sp>
        <p:nvSpPr>
          <p:cNvPr name="TextBox 23" id="23"/>
          <p:cNvSpPr txBox="true"/>
          <p:nvPr/>
        </p:nvSpPr>
        <p:spPr>
          <a:xfrm rot="0">
            <a:off x="12068877" y="5938647"/>
            <a:ext cx="3351322" cy="1028590"/>
          </a:xfrm>
          <a:prstGeom prst="rect">
            <a:avLst/>
          </a:prstGeom>
        </p:spPr>
        <p:txBody>
          <a:bodyPr anchor="t" rtlCol="false" tIns="0" lIns="0" bIns="0" rIns="0">
            <a:spAutoFit/>
          </a:bodyPr>
          <a:lstStyle/>
          <a:p>
            <a:pPr algn="ctr">
              <a:lnSpc>
                <a:spcPts val="8316"/>
              </a:lnSpc>
            </a:pPr>
            <a:r>
              <a:rPr lang="en-US" sz="5940">
                <a:solidFill>
                  <a:srgbClr val="FFFFFF"/>
                </a:solidFill>
                <a:latin typeface="Montserrat Bold"/>
              </a:rPr>
              <a:t>High</a:t>
            </a:r>
          </a:p>
        </p:txBody>
      </p:sp>
      <p:sp>
        <p:nvSpPr>
          <p:cNvPr name="TextBox 24" id="24"/>
          <p:cNvSpPr txBox="true"/>
          <p:nvPr/>
        </p:nvSpPr>
        <p:spPr>
          <a:xfrm rot="0">
            <a:off x="2323620" y="914400"/>
            <a:ext cx="6993192" cy="896790"/>
          </a:xfrm>
          <a:prstGeom prst="rect">
            <a:avLst/>
          </a:prstGeom>
        </p:spPr>
        <p:txBody>
          <a:bodyPr anchor="t" rtlCol="false" tIns="0" lIns="0" bIns="0" rIns="0">
            <a:spAutoFit/>
          </a:bodyPr>
          <a:lstStyle/>
          <a:p>
            <a:pPr algn="l" marL="0" indent="0" lvl="0">
              <a:lnSpc>
                <a:spcPts val="7270"/>
              </a:lnSpc>
              <a:spcBef>
                <a:spcPct val="0"/>
              </a:spcBef>
            </a:pPr>
            <a:r>
              <a:rPr lang="en-US" sz="5193">
                <a:solidFill>
                  <a:srgbClr val="101010"/>
                </a:solidFill>
                <a:latin typeface="Arimo"/>
              </a:rPr>
              <a:t>Results</a:t>
            </a:r>
          </a:p>
        </p:txBody>
      </p:sp>
      <p:grpSp>
        <p:nvGrpSpPr>
          <p:cNvPr name="Group 25" id="25"/>
          <p:cNvGrpSpPr/>
          <p:nvPr/>
        </p:nvGrpSpPr>
        <p:grpSpPr>
          <a:xfrm rot="0">
            <a:off x="9614999" y="7435827"/>
            <a:ext cx="8543925" cy="1715435"/>
            <a:chOff x="0" y="0"/>
            <a:chExt cx="7023030" cy="1410072"/>
          </a:xfrm>
        </p:grpSpPr>
        <p:sp>
          <p:nvSpPr>
            <p:cNvPr name="Freeform 26" id="26"/>
            <p:cNvSpPr/>
            <p:nvPr/>
          </p:nvSpPr>
          <p:spPr>
            <a:xfrm flipH="false" flipV="false" rot="0">
              <a:off x="0" y="0"/>
              <a:ext cx="7022967" cy="1410069"/>
            </a:xfrm>
            <a:custGeom>
              <a:avLst/>
              <a:gdLst/>
              <a:ahLst/>
              <a:cxnLst/>
              <a:rect r="r" b="b" t="t" l="l"/>
              <a:pathLst>
                <a:path h="1410069" w="7022967">
                  <a:moveTo>
                    <a:pt x="6111585" y="0"/>
                  </a:moveTo>
                  <a:lnTo>
                    <a:pt x="911530" y="0"/>
                  </a:lnTo>
                  <a:lnTo>
                    <a:pt x="0" y="1410069"/>
                  </a:lnTo>
                  <a:lnTo>
                    <a:pt x="7022967" y="1410069"/>
                  </a:lnTo>
                  <a:lnTo>
                    <a:pt x="6111585" y="0"/>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TextBox 27" id="27"/>
          <p:cNvSpPr txBox="true"/>
          <p:nvPr/>
        </p:nvSpPr>
        <p:spPr>
          <a:xfrm rot="0">
            <a:off x="11752044" y="7813874"/>
            <a:ext cx="4390710" cy="1028590"/>
          </a:xfrm>
          <a:prstGeom prst="rect">
            <a:avLst/>
          </a:prstGeom>
        </p:spPr>
        <p:txBody>
          <a:bodyPr anchor="t" rtlCol="false" tIns="0" lIns="0" bIns="0" rIns="0">
            <a:spAutoFit/>
          </a:bodyPr>
          <a:lstStyle/>
          <a:p>
            <a:pPr algn="ctr">
              <a:lnSpc>
                <a:spcPts val="8316"/>
              </a:lnSpc>
            </a:pPr>
            <a:r>
              <a:rPr lang="en-US" sz="5940">
                <a:solidFill>
                  <a:srgbClr val="FFFFFF"/>
                </a:solidFill>
                <a:latin typeface="Montserrat Bold"/>
              </a:rPr>
              <a:t>Very High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573397" y="-3981959"/>
            <a:ext cx="8932067" cy="8796169"/>
          </a:xfrm>
          <a:custGeom>
            <a:avLst/>
            <a:gdLst/>
            <a:ahLst/>
            <a:cxnLst/>
            <a:rect r="r" b="b" t="t" l="l"/>
            <a:pathLst>
              <a:path h="8796169" w="8932067">
                <a:moveTo>
                  <a:pt x="0" y="0"/>
                </a:moveTo>
                <a:lnTo>
                  <a:pt x="8932067" y="0"/>
                </a:lnTo>
                <a:lnTo>
                  <a:pt x="8932067" y="8796169"/>
                </a:lnTo>
                <a:lnTo>
                  <a:pt x="0" y="8796169"/>
                </a:lnTo>
                <a:lnTo>
                  <a:pt x="0" y="0"/>
                </a:lnTo>
                <a:close/>
              </a:path>
            </a:pathLst>
          </a:custGeom>
          <a:blipFill>
            <a:blip r:embed="rId2"/>
            <a:stretch>
              <a:fillRect l="0" t="-899" r="0" b="-899"/>
            </a:stretch>
          </a:blipFill>
        </p:spPr>
      </p:sp>
      <p:grpSp>
        <p:nvGrpSpPr>
          <p:cNvPr name="Group 3" id="3"/>
          <p:cNvGrpSpPr/>
          <p:nvPr/>
        </p:nvGrpSpPr>
        <p:grpSpPr>
          <a:xfrm rot="0">
            <a:off x="1640425" y="2084743"/>
            <a:ext cx="9047221" cy="7930408"/>
            <a:chOff x="0" y="0"/>
            <a:chExt cx="10785615" cy="9454211"/>
          </a:xfrm>
        </p:grpSpPr>
        <p:sp>
          <p:nvSpPr>
            <p:cNvPr name="Freeform 4" id="4"/>
            <p:cNvSpPr/>
            <p:nvPr/>
          </p:nvSpPr>
          <p:spPr>
            <a:xfrm flipH="false" flipV="false" rot="0">
              <a:off x="0" y="0"/>
              <a:ext cx="10785703" cy="9454235"/>
            </a:xfrm>
            <a:custGeom>
              <a:avLst/>
              <a:gdLst/>
              <a:ahLst/>
              <a:cxnLst/>
              <a:rect r="r" b="b" t="t" l="l"/>
              <a:pathLst>
                <a:path h="9454235" w="10785703">
                  <a:moveTo>
                    <a:pt x="5412640" y="0"/>
                  </a:moveTo>
                  <a:cubicBezTo>
                    <a:pt x="2431832" y="0"/>
                    <a:pt x="0" y="2086203"/>
                    <a:pt x="0" y="4643105"/>
                  </a:cubicBezTo>
                  <a:cubicBezTo>
                    <a:pt x="0" y="5786791"/>
                    <a:pt x="509763" y="6830172"/>
                    <a:pt x="1333227" y="7637645"/>
                  </a:cubicBezTo>
                  <a:cubicBezTo>
                    <a:pt x="1019527" y="9454235"/>
                    <a:pt x="1019527" y="9454235"/>
                    <a:pt x="1019527" y="9454235"/>
                  </a:cubicBezTo>
                  <a:cubicBezTo>
                    <a:pt x="3020021" y="8781329"/>
                    <a:pt x="3020021" y="8781329"/>
                    <a:pt x="3020021" y="8781329"/>
                  </a:cubicBezTo>
                  <a:cubicBezTo>
                    <a:pt x="3725847" y="9083921"/>
                    <a:pt x="4549310" y="9252588"/>
                    <a:pt x="5412640" y="9252588"/>
                  </a:cubicBezTo>
                  <a:cubicBezTo>
                    <a:pt x="8354236" y="9252588"/>
                    <a:pt x="10785703" y="7166385"/>
                    <a:pt x="10785703" y="4643105"/>
                  </a:cubicBezTo>
                  <a:cubicBezTo>
                    <a:pt x="10785414" y="2086203"/>
                    <a:pt x="8354236" y="0"/>
                    <a:pt x="541264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Freeform 5" id="5"/>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TextBox 6" id="6"/>
          <p:cNvSpPr txBox="true"/>
          <p:nvPr/>
        </p:nvSpPr>
        <p:spPr>
          <a:xfrm rot="0">
            <a:off x="4571391" y="5222994"/>
            <a:ext cx="3498800" cy="1040767"/>
          </a:xfrm>
          <a:prstGeom prst="rect">
            <a:avLst/>
          </a:prstGeom>
        </p:spPr>
        <p:txBody>
          <a:bodyPr anchor="t" rtlCol="false" tIns="0" lIns="0" bIns="0" rIns="0">
            <a:spAutoFit/>
          </a:bodyPr>
          <a:lstStyle/>
          <a:p>
            <a:pPr algn="ctr">
              <a:lnSpc>
                <a:spcPts val="8259"/>
              </a:lnSpc>
              <a:spcBef>
                <a:spcPct val="0"/>
              </a:spcBef>
            </a:pPr>
            <a:r>
              <a:rPr lang="en-US" sz="5899">
                <a:solidFill>
                  <a:srgbClr val="FFFFFF"/>
                </a:solidFill>
                <a:latin typeface="Arimo"/>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93275"/>
            <a:ext cx="8434945" cy="1293725"/>
            <a:chOff x="0" y="0"/>
            <a:chExt cx="2137108" cy="327783"/>
          </a:xfrm>
        </p:grpSpPr>
        <p:sp>
          <p:nvSpPr>
            <p:cNvPr name="Freeform 3" id="3"/>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 id="4"/>
            <p:cNvSpPr txBox="true"/>
            <p:nvPr/>
          </p:nvSpPr>
          <p:spPr>
            <a:xfrm>
              <a:off x="0" y="-38100"/>
              <a:ext cx="2137108" cy="3658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209" y="0"/>
            <a:ext cx="8434945" cy="1293725"/>
            <a:chOff x="0" y="0"/>
            <a:chExt cx="2137108" cy="327783"/>
          </a:xfrm>
        </p:grpSpPr>
        <p:sp>
          <p:nvSpPr>
            <p:cNvPr name="Freeform 6" id="6"/>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1293725"/>
            <a:ext cx="8434945" cy="7699550"/>
          </a:xfrm>
          <a:custGeom>
            <a:avLst/>
            <a:gdLst/>
            <a:ahLst/>
            <a:cxnLst/>
            <a:rect r="r" b="b" t="t" l="l"/>
            <a:pathLst>
              <a:path h="7699550" w="8434945">
                <a:moveTo>
                  <a:pt x="0" y="0"/>
                </a:moveTo>
                <a:lnTo>
                  <a:pt x="8434945" y="0"/>
                </a:lnTo>
                <a:lnTo>
                  <a:pt x="8434945" y="7699550"/>
                </a:lnTo>
                <a:lnTo>
                  <a:pt x="0" y="7699550"/>
                </a:lnTo>
                <a:lnTo>
                  <a:pt x="0" y="0"/>
                </a:lnTo>
                <a:close/>
              </a:path>
            </a:pathLst>
          </a:custGeom>
          <a:blipFill>
            <a:blip r:embed="rId2"/>
            <a:stretch>
              <a:fillRect l="-2692" t="0" r="-19016" b="0"/>
            </a:stretch>
          </a:blipFill>
        </p:spPr>
      </p:sp>
      <p:sp>
        <p:nvSpPr>
          <p:cNvPr name="TextBox 9" id="9"/>
          <p:cNvSpPr txBox="true"/>
          <p:nvPr/>
        </p:nvSpPr>
        <p:spPr>
          <a:xfrm rot="0">
            <a:off x="9368518" y="772886"/>
            <a:ext cx="5675089" cy="2414237"/>
          </a:xfrm>
          <a:prstGeom prst="rect">
            <a:avLst/>
          </a:prstGeom>
        </p:spPr>
        <p:txBody>
          <a:bodyPr anchor="t" rtlCol="false" tIns="0" lIns="0" bIns="0" rIns="0">
            <a:spAutoFit/>
          </a:bodyPr>
          <a:lstStyle/>
          <a:p>
            <a:pPr algn="just" marL="0" indent="0" lvl="0">
              <a:lnSpc>
                <a:spcPts val="9731"/>
              </a:lnSpc>
              <a:spcBef>
                <a:spcPct val="0"/>
              </a:spcBef>
            </a:pPr>
            <a:r>
              <a:rPr lang="en-US" sz="6951">
                <a:solidFill>
                  <a:srgbClr val="000000"/>
                </a:solidFill>
                <a:latin typeface="Montserrat Bold"/>
              </a:rPr>
              <a:t>Problem statement</a:t>
            </a:r>
          </a:p>
        </p:txBody>
      </p:sp>
      <p:sp>
        <p:nvSpPr>
          <p:cNvPr name="TextBox 10" id="10"/>
          <p:cNvSpPr txBox="true"/>
          <p:nvPr/>
        </p:nvSpPr>
        <p:spPr>
          <a:xfrm rot="0">
            <a:off x="9368518" y="4420483"/>
            <a:ext cx="8115300" cy="1881748"/>
          </a:xfrm>
          <a:prstGeom prst="rect">
            <a:avLst/>
          </a:prstGeom>
        </p:spPr>
        <p:txBody>
          <a:bodyPr anchor="t" rtlCol="false" tIns="0" lIns="0" bIns="0" rIns="0">
            <a:spAutoFit/>
          </a:bodyPr>
          <a:lstStyle/>
          <a:p>
            <a:pPr algn="just" marL="0" indent="0" lvl="0">
              <a:lnSpc>
                <a:spcPts val="4956"/>
              </a:lnSpc>
              <a:spcBef>
                <a:spcPct val="0"/>
              </a:spcBef>
            </a:pPr>
            <a:r>
              <a:rPr lang="en-US" sz="3540">
                <a:solidFill>
                  <a:srgbClr val="101010"/>
                </a:solidFill>
                <a:latin typeface="Arimo"/>
              </a:rPr>
              <a:t>Which Industry is Predicted to have highest and lowest realizes in the year 2022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4601105" y="-4450994"/>
            <a:ext cx="8700980" cy="7179739"/>
          </a:xfrm>
          <a:custGeom>
            <a:avLst/>
            <a:gdLst/>
            <a:ahLst/>
            <a:cxnLst/>
            <a:rect r="r" b="b" t="t" l="l"/>
            <a:pathLst>
              <a:path h="7179739" w="8700980">
                <a:moveTo>
                  <a:pt x="0" y="0"/>
                </a:moveTo>
                <a:lnTo>
                  <a:pt x="8700980" y="0"/>
                </a:lnTo>
                <a:lnTo>
                  <a:pt x="8700980" y="7179739"/>
                </a:lnTo>
                <a:lnTo>
                  <a:pt x="0" y="7179739"/>
                </a:lnTo>
                <a:lnTo>
                  <a:pt x="0" y="0"/>
                </a:lnTo>
                <a:close/>
              </a:path>
            </a:pathLst>
          </a:custGeom>
          <a:blipFill>
            <a:blip r:embed="rId2"/>
            <a:stretch>
              <a:fillRect l="0" t="0" r="0" b="-21491"/>
            </a:stretch>
          </a:blipFill>
        </p:spPr>
      </p:sp>
      <p:sp>
        <p:nvSpPr>
          <p:cNvPr name="Freeform 3" id="3"/>
          <p:cNvSpPr/>
          <p:nvPr/>
        </p:nvSpPr>
        <p:spPr>
          <a:xfrm flipH="false" flipV="false" rot="0">
            <a:off x="0" y="3594700"/>
            <a:ext cx="9171213" cy="6692300"/>
          </a:xfrm>
          <a:custGeom>
            <a:avLst/>
            <a:gdLst/>
            <a:ahLst/>
            <a:cxnLst/>
            <a:rect r="r" b="b" t="t" l="l"/>
            <a:pathLst>
              <a:path h="6692300" w="9171213">
                <a:moveTo>
                  <a:pt x="0" y="0"/>
                </a:moveTo>
                <a:lnTo>
                  <a:pt x="9171213" y="0"/>
                </a:lnTo>
                <a:lnTo>
                  <a:pt x="9171213" y="6692300"/>
                </a:lnTo>
                <a:lnTo>
                  <a:pt x="0" y="6692300"/>
                </a:lnTo>
                <a:lnTo>
                  <a:pt x="0" y="0"/>
                </a:lnTo>
                <a:close/>
              </a:path>
            </a:pathLst>
          </a:custGeom>
          <a:blipFill>
            <a:blip r:embed="rId3"/>
            <a:stretch>
              <a:fillRect l="-40727" t="-14639" r="-8234" b="0"/>
            </a:stretch>
          </a:blipFill>
        </p:spPr>
      </p:sp>
      <p:sp>
        <p:nvSpPr>
          <p:cNvPr name="Freeform 4" id="4"/>
          <p:cNvSpPr/>
          <p:nvPr/>
        </p:nvSpPr>
        <p:spPr>
          <a:xfrm flipH="false" flipV="false" rot="0">
            <a:off x="9415825" y="2580277"/>
            <a:ext cx="8872175" cy="7482205"/>
          </a:xfrm>
          <a:custGeom>
            <a:avLst/>
            <a:gdLst/>
            <a:ahLst/>
            <a:cxnLst/>
            <a:rect r="r" b="b" t="t" l="l"/>
            <a:pathLst>
              <a:path h="7482205" w="8872175">
                <a:moveTo>
                  <a:pt x="0" y="0"/>
                </a:moveTo>
                <a:lnTo>
                  <a:pt x="8872175" y="0"/>
                </a:lnTo>
                <a:lnTo>
                  <a:pt x="8872175" y="7482205"/>
                </a:lnTo>
                <a:lnTo>
                  <a:pt x="0" y="7482205"/>
                </a:lnTo>
                <a:lnTo>
                  <a:pt x="0" y="0"/>
                </a:lnTo>
                <a:close/>
              </a:path>
            </a:pathLst>
          </a:custGeom>
          <a:blipFill>
            <a:blip r:embed="rId4"/>
            <a:stretch>
              <a:fillRect l="-920" t="-867" r="-3208" b="-68"/>
            </a:stretch>
          </a:blipFill>
        </p:spPr>
      </p:sp>
      <p:sp>
        <p:nvSpPr>
          <p:cNvPr name="TextBox 5" id="5"/>
          <p:cNvSpPr txBox="true"/>
          <p:nvPr/>
        </p:nvSpPr>
        <p:spPr>
          <a:xfrm rot="0">
            <a:off x="6915480" y="686117"/>
            <a:ext cx="3803898" cy="61595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Arimo Bold"/>
              </a:rPr>
              <a:t>Data Visualization</a:t>
            </a:r>
          </a:p>
        </p:txBody>
      </p:sp>
      <p:sp>
        <p:nvSpPr>
          <p:cNvPr name="TextBox 6" id="6"/>
          <p:cNvSpPr txBox="true"/>
          <p:nvPr/>
        </p:nvSpPr>
        <p:spPr>
          <a:xfrm rot="0">
            <a:off x="973559" y="2738120"/>
            <a:ext cx="5506492" cy="45783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rimo"/>
              </a:rPr>
              <a:t>Percentage of Realeses by Provinces</a:t>
            </a:r>
          </a:p>
        </p:txBody>
      </p:sp>
      <p:sp>
        <p:nvSpPr>
          <p:cNvPr name="AutoShape 7" id="7"/>
          <p:cNvSpPr/>
          <p:nvPr/>
        </p:nvSpPr>
        <p:spPr>
          <a:xfrm flipV="true">
            <a:off x="9377725" y="2580308"/>
            <a:ext cx="19050" cy="7706645"/>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4601105" y="-4450994"/>
            <a:ext cx="8700980" cy="7179739"/>
          </a:xfrm>
          <a:custGeom>
            <a:avLst/>
            <a:gdLst/>
            <a:ahLst/>
            <a:cxnLst/>
            <a:rect r="r" b="b" t="t" l="l"/>
            <a:pathLst>
              <a:path h="7179739" w="8700980">
                <a:moveTo>
                  <a:pt x="0" y="0"/>
                </a:moveTo>
                <a:lnTo>
                  <a:pt x="8700980" y="0"/>
                </a:lnTo>
                <a:lnTo>
                  <a:pt x="8700980" y="7179739"/>
                </a:lnTo>
                <a:lnTo>
                  <a:pt x="0" y="7179739"/>
                </a:lnTo>
                <a:lnTo>
                  <a:pt x="0" y="0"/>
                </a:lnTo>
                <a:close/>
              </a:path>
            </a:pathLst>
          </a:custGeom>
          <a:blipFill>
            <a:blip r:embed="rId2"/>
            <a:stretch>
              <a:fillRect l="0" t="0" r="0" b="-21491"/>
            </a:stretch>
          </a:blipFill>
        </p:spPr>
      </p:sp>
      <p:sp>
        <p:nvSpPr>
          <p:cNvPr name="Freeform 3" id="3"/>
          <p:cNvSpPr/>
          <p:nvPr/>
        </p:nvSpPr>
        <p:spPr>
          <a:xfrm flipH="false" flipV="false" rot="0">
            <a:off x="160867" y="2588891"/>
            <a:ext cx="9334957" cy="5894488"/>
          </a:xfrm>
          <a:custGeom>
            <a:avLst/>
            <a:gdLst/>
            <a:ahLst/>
            <a:cxnLst/>
            <a:rect r="r" b="b" t="t" l="l"/>
            <a:pathLst>
              <a:path h="5894488" w="9334957">
                <a:moveTo>
                  <a:pt x="0" y="0"/>
                </a:moveTo>
                <a:lnTo>
                  <a:pt x="9334958" y="0"/>
                </a:lnTo>
                <a:lnTo>
                  <a:pt x="9334958" y="5894488"/>
                </a:lnTo>
                <a:lnTo>
                  <a:pt x="0" y="5894488"/>
                </a:lnTo>
                <a:lnTo>
                  <a:pt x="0" y="0"/>
                </a:lnTo>
                <a:close/>
              </a:path>
            </a:pathLst>
          </a:custGeom>
          <a:blipFill>
            <a:blip r:embed="rId3"/>
            <a:stretch>
              <a:fillRect l="-6996" t="-28393" r="-39853" b="0"/>
            </a:stretch>
          </a:blipFill>
        </p:spPr>
      </p:sp>
      <p:sp>
        <p:nvSpPr>
          <p:cNvPr name="TextBox 4" id="4"/>
          <p:cNvSpPr txBox="true"/>
          <p:nvPr/>
        </p:nvSpPr>
        <p:spPr>
          <a:xfrm rot="0">
            <a:off x="8819725" y="952500"/>
            <a:ext cx="6912322" cy="5403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Arimo Bold"/>
              </a:rPr>
              <a:t>Finding and handling missing values</a:t>
            </a:r>
          </a:p>
        </p:txBody>
      </p:sp>
      <p:sp>
        <p:nvSpPr>
          <p:cNvPr name="TextBox 5" id="5"/>
          <p:cNvSpPr txBox="true"/>
          <p:nvPr/>
        </p:nvSpPr>
        <p:spPr>
          <a:xfrm rot="0">
            <a:off x="10156276" y="1869436"/>
            <a:ext cx="4239220" cy="1372235"/>
          </a:xfrm>
          <a:prstGeom prst="rect">
            <a:avLst/>
          </a:prstGeom>
        </p:spPr>
        <p:txBody>
          <a:bodyPr anchor="t" rtlCol="false" tIns="0" lIns="0" bIns="0" rIns="0">
            <a:spAutoFit/>
          </a:bodyPr>
          <a:lstStyle/>
          <a:p>
            <a:pPr>
              <a:lnSpc>
                <a:spcPts val="3640"/>
              </a:lnSpc>
            </a:pPr>
            <a:r>
              <a:rPr lang="en-US" sz="2600">
                <a:solidFill>
                  <a:srgbClr val="000000"/>
                </a:solidFill>
                <a:latin typeface="Arimo"/>
              </a:rPr>
              <a:t>Columns with missing values</a:t>
            </a:r>
          </a:p>
          <a:p>
            <a:pPr marL="561341" indent="-280670" lvl="1">
              <a:lnSpc>
                <a:spcPts val="3640"/>
              </a:lnSpc>
              <a:buFont typeface="Arial"/>
              <a:buChar char="•"/>
            </a:pPr>
            <a:r>
              <a:rPr lang="en-US" sz="2600">
                <a:solidFill>
                  <a:srgbClr val="000000"/>
                </a:solidFill>
                <a:latin typeface="Arimo"/>
              </a:rPr>
              <a:t>Quantity of realese</a:t>
            </a:r>
          </a:p>
          <a:p>
            <a:pPr marL="561341" indent="-280670" lvl="1">
              <a:lnSpc>
                <a:spcPts val="3640"/>
              </a:lnSpc>
              <a:buFont typeface="Arial"/>
              <a:buChar char="•"/>
            </a:pPr>
            <a:r>
              <a:rPr lang="en-US" sz="2600">
                <a:solidFill>
                  <a:srgbClr val="000000"/>
                </a:solidFill>
                <a:latin typeface="Arimo"/>
              </a:rPr>
              <a:t>Number of employees</a:t>
            </a:r>
          </a:p>
        </p:txBody>
      </p:sp>
      <p:sp>
        <p:nvSpPr>
          <p:cNvPr name="TextBox 6" id="6"/>
          <p:cNvSpPr txBox="true"/>
          <p:nvPr/>
        </p:nvSpPr>
        <p:spPr>
          <a:xfrm rot="0">
            <a:off x="10156276" y="4047314"/>
            <a:ext cx="7845877" cy="5029835"/>
          </a:xfrm>
          <a:prstGeom prst="rect">
            <a:avLst/>
          </a:prstGeom>
        </p:spPr>
        <p:txBody>
          <a:bodyPr anchor="t" rtlCol="false" tIns="0" lIns="0" bIns="0" rIns="0">
            <a:spAutoFit/>
          </a:bodyPr>
          <a:lstStyle/>
          <a:p>
            <a:pPr>
              <a:lnSpc>
                <a:spcPts val="3640"/>
              </a:lnSpc>
            </a:pPr>
            <a:r>
              <a:rPr lang="en-US" sz="2600">
                <a:solidFill>
                  <a:srgbClr val="000000"/>
                </a:solidFill>
                <a:latin typeface="Arimo"/>
              </a:rPr>
              <a:t>Option 1: Fill Missing values with Mean Value Filling NaNs with the mean value is also not sufficient and naive, and doesn't seems to be a good option.</a:t>
            </a:r>
          </a:p>
          <a:p>
            <a:pPr>
              <a:lnSpc>
                <a:spcPts val="3640"/>
              </a:lnSpc>
            </a:pPr>
          </a:p>
          <a:p>
            <a:pPr>
              <a:lnSpc>
                <a:spcPts val="3640"/>
              </a:lnSpc>
            </a:pPr>
            <a:r>
              <a:rPr lang="en-US" sz="2600">
                <a:solidFill>
                  <a:srgbClr val="000000"/>
                </a:solidFill>
                <a:latin typeface="Arimo"/>
              </a:rPr>
              <a:t>Option 2: Fill NaN with Last Value with .ffill() Filling NaNs with the last value could be bit better.</a:t>
            </a:r>
          </a:p>
          <a:p>
            <a:pPr>
              <a:lnSpc>
                <a:spcPts val="3640"/>
              </a:lnSpc>
            </a:pPr>
          </a:p>
          <a:p>
            <a:pPr>
              <a:lnSpc>
                <a:spcPts val="3640"/>
              </a:lnSpc>
            </a:pPr>
            <a:r>
              <a:rPr lang="en-US" sz="2600">
                <a:solidFill>
                  <a:srgbClr val="000000"/>
                </a:solidFill>
                <a:latin typeface="Arimo"/>
              </a:rPr>
              <a:t>Option 3: Fill NaN with Linearly Interpolated Value with .interpolate() Filling NaNs with the interpolated values is the best option in this case.</a:t>
            </a:r>
          </a:p>
          <a:p>
            <a:pPr>
              <a:lnSpc>
                <a:spcPts val="36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4601105" y="-4450994"/>
            <a:ext cx="8700980" cy="7179739"/>
          </a:xfrm>
          <a:custGeom>
            <a:avLst/>
            <a:gdLst/>
            <a:ahLst/>
            <a:cxnLst/>
            <a:rect r="r" b="b" t="t" l="l"/>
            <a:pathLst>
              <a:path h="7179739" w="8700980">
                <a:moveTo>
                  <a:pt x="0" y="0"/>
                </a:moveTo>
                <a:lnTo>
                  <a:pt x="8700980" y="0"/>
                </a:lnTo>
                <a:lnTo>
                  <a:pt x="8700980" y="7179739"/>
                </a:lnTo>
                <a:lnTo>
                  <a:pt x="0" y="7179739"/>
                </a:lnTo>
                <a:lnTo>
                  <a:pt x="0" y="0"/>
                </a:lnTo>
                <a:close/>
              </a:path>
            </a:pathLst>
          </a:custGeom>
          <a:blipFill>
            <a:blip r:embed="rId2"/>
            <a:stretch>
              <a:fillRect l="0" t="0" r="0" b="-21491"/>
            </a:stretch>
          </a:blipFill>
        </p:spPr>
      </p:sp>
      <p:sp>
        <p:nvSpPr>
          <p:cNvPr name="Freeform 3" id="3"/>
          <p:cNvSpPr/>
          <p:nvPr/>
        </p:nvSpPr>
        <p:spPr>
          <a:xfrm flipH="false" flipV="false" rot="0">
            <a:off x="1428750" y="2348904"/>
            <a:ext cx="14599946" cy="3284454"/>
          </a:xfrm>
          <a:custGeom>
            <a:avLst/>
            <a:gdLst/>
            <a:ahLst/>
            <a:cxnLst/>
            <a:rect r="r" b="b" t="t" l="l"/>
            <a:pathLst>
              <a:path h="3284454" w="14599946">
                <a:moveTo>
                  <a:pt x="0" y="0"/>
                </a:moveTo>
                <a:lnTo>
                  <a:pt x="14599946" y="0"/>
                </a:lnTo>
                <a:lnTo>
                  <a:pt x="14599946" y="3284453"/>
                </a:lnTo>
                <a:lnTo>
                  <a:pt x="0" y="3284453"/>
                </a:lnTo>
                <a:lnTo>
                  <a:pt x="0" y="0"/>
                </a:lnTo>
                <a:close/>
              </a:path>
            </a:pathLst>
          </a:custGeom>
          <a:blipFill>
            <a:blip r:embed="rId3"/>
            <a:stretch>
              <a:fillRect l="0" t="-3652" r="0" b="-3652"/>
            </a:stretch>
          </a:blipFill>
        </p:spPr>
      </p:sp>
      <p:sp>
        <p:nvSpPr>
          <p:cNvPr name="TextBox 4" id="4"/>
          <p:cNvSpPr txBox="true"/>
          <p:nvPr/>
        </p:nvSpPr>
        <p:spPr>
          <a:xfrm rot="0">
            <a:off x="4110174" y="640080"/>
            <a:ext cx="9563540" cy="681991"/>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Arimo"/>
              </a:rPr>
              <a:t>Handling Unit column</a:t>
            </a:r>
          </a:p>
        </p:txBody>
      </p:sp>
      <p:sp>
        <p:nvSpPr>
          <p:cNvPr name="TextBox 5" id="5"/>
          <p:cNvSpPr txBox="true"/>
          <p:nvPr/>
        </p:nvSpPr>
        <p:spPr>
          <a:xfrm rot="0">
            <a:off x="1428750" y="6813027"/>
            <a:ext cx="16430625" cy="1519702"/>
          </a:xfrm>
          <a:prstGeom prst="rect">
            <a:avLst/>
          </a:prstGeom>
        </p:spPr>
        <p:txBody>
          <a:bodyPr anchor="t" rtlCol="false" tIns="0" lIns="0" bIns="0" rIns="0">
            <a:spAutoFit/>
          </a:bodyPr>
          <a:lstStyle/>
          <a:p>
            <a:pPr>
              <a:lnSpc>
                <a:spcPts val="6011"/>
              </a:lnSpc>
              <a:spcBef>
                <a:spcPct val="0"/>
              </a:spcBef>
            </a:pPr>
            <a:r>
              <a:rPr lang="en-US" sz="4294">
                <a:solidFill>
                  <a:srgbClr val="000000"/>
                </a:solidFill>
                <a:latin typeface="Arimo"/>
              </a:rPr>
              <a:t>Converting each unit to kg with its corresponding value in the quantity column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51465" y="-2544328"/>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2"/>
            <a:stretch>
              <a:fillRect l="0" t="0" r="0" b="0"/>
            </a:stretch>
          </a:blipFill>
        </p:spPr>
      </p:sp>
      <p:sp>
        <p:nvSpPr>
          <p:cNvPr name="TextBox 3" id="3"/>
          <p:cNvSpPr txBox="true"/>
          <p:nvPr/>
        </p:nvSpPr>
        <p:spPr>
          <a:xfrm rot="0">
            <a:off x="1121550" y="855968"/>
            <a:ext cx="8525731" cy="1114425"/>
          </a:xfrm>
          <a:prstGeom prst="rect">
            <a:avLst/>
          </a:prstGeom>
        </p:spPr>
        <p:txBody>
          <a:bodyPr anchor="t" rtlCol="false" tIns="0" lIns="0" bIns="0" rIns="0">
            <a:spAutoFit/>
          </a:bodyPr>
          <a:lstStyle/>
          <a:p>
            <a:pPr algn="l" marL="0" indent="0" lvl="0">
              <a:lnSpc>
                <a:spcPts val="8841"/>
              </a:lnSpc>
              <a:spcBef>
                <a:spcPct val="0"/>
              </a:spcBef>
            </a:pPr>
            <a:r>
              <a:rPr lang="en-US" sz="7368">
                <a:solidFill>
                  <a:srgbClr val="101010"/>
                </a:solidFill>
                <a:latin typeface="Montserrat Bold"/>
              </a:rPr>
              <a:t>Outlier Detection</a:t>
            </a:r>
          </a:p>
        </p:txBody>
      </p:sp>
      <p:sp>
        <p:nvSpPr>
          <p:cNvPr name="Freeform 4" id="4"/>
          <p:cNvSpPr/>
          <p:nvPr/>
        </p:nvSpPr>
        <p:spPr>
          <a:xfrm flipH="false" flipV="false" rot="0">
            <a:off x="670710" y="2295186"/>
            <a:ext cx="15167907" cy="7383070"/>
          </a:xfrm>
          <a:custGeom>
            <a:avLst/>
            <a:gdLst/>
            <a:ahLst/>
            <a:cxnLst/>
            <a:rect r="r" b="b" t="t" l="l"/>
            <a:pathLst>
              <a:path h="7383070" w="15167907">
                <a:moveTo>
                  <a:pt x="0" y="0"/>
                </a:moveTo>
                <a:lnTo>
                  <a:pt x="15167907" y="0"/>
                </a:lnTo>
                <a:lnTo>
                  <a:pt x="15167907" y="7383070"/>
                </a:lnTo>
                <a:lnTo>
                  <a:pt x="0" y="7383070"/>
                </a:lnTo>
                <a:lnTo>
                  <a:pt x="0" y="0"/>
                </a:lnTo>
                <a:close/>
              </a:path>
            </a:pathLst>
          </a:custGeom>
          <a:blipFill>
            <a:blip r:embed="rId3"/>
            <a:stretch>
              <a:fillRect l="0" t="-1130" r="0" b="-2987"/>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1898322">
            <a:off x="14905080" y="-473124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3" id="3"/>
          <p:cNvGrpSpPr/>
          <p:nvPr/>
        </p:nvGrpSpPr>
        <p:grpSpPr>
          <a:xfrm rot="0">
            <a:off x="7176972" y="-1174265"/>
            <a:ext cx="9192806" cy="11746397"/>
            <a:chOff x="0" y="0"/>
            <a:chExt cx="2421151" cy="3093701"/>
          </a:xfrm>
        </p:grpSpPr>
        <p:sp>
          <p:nvSpPr>
            <p:cNvPr name="Freeform 4" id="4"/>
            <p:cNvSpPr/>
            <p:nvPr/>
          </p:nvSpPr>
          <p:spPr>
            <a:xfrm flipH="false" flipV="false" rot="0">
              <a:off x="0" y="0"/>
              <a:ext cx="2421151" cy="3093701"/>
            </a:xfrm>
            <a:custGeom>
              <a:avLst/>
              <a:gdLst/>
              <a:ahLst/>
              <a:cxnLst/>
              <a:rect r="r" b="b" t="t" l="l"/>
              <a:pathLst>
                <a:path h="3093701" w="2421151">
                  <a:moveTo>
                    <a:pt x="0" y="0"/>
                  </a:moveTo>
                  <a:lnTo>
                    <a:pt x="2421151" y="0"/>
                  </a:lnTo>
                  <a:lnTo>
                    <a:pt x="2421151" y="3093701"/>
                  </a:lnTo>
                  <a:lnTo>
                    <a:pt x="0" y="3093701"/>
                  </a:lnTo>
                  <a:close/>
                </a:path>
              </a:pathLst>
            </a:custGeom>
            <a:solidFill>
              <a:srgbClr val="FFFFFF"/>
            </a:solidFill>
          </p:spPr>
        </p:sp>
        <p:sp>
          <p:nvSpPr>
            <p:cNvPr name="TextBox 5" id="5"/>
            <p:cNvSpPr txBox="true"/>
            <p:nvPr/>
          </p:nvSpPr>
          <p:spPr>
            <a:xfrm>
              <a:off x="0" y="-47625"/>
              <a:ext cx="2421151" cy="3141326"/>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1734526">
            <a:off x="-3257078" y="7773230"/>
            <a:ext cx="7347813" cy="7366228"/>
          </a:xfrm>
          <a:custGeom>
            <a:avLst/>
            <a:gdLst/>
            <a:ahLst/>
            <a:cxnLst/>
            <a:rect r="r" b="b" t="t" l="l"/>
            <a:pathLst>
              <a:path h="7366228" w="7347813">
                <a:moveTo>
                  <a:pt x="0" y="0"/>
                </a:moveTo>
                <a:lnTo>
                  <a:pt x="7347812" y="0"/>
                </a:lnTo>
                <a:lnTo>
                  <a:pt x="7347812" y="7366229"/>
                </a:lnTo>
                <a:lnTo>
                  <a:pt x="0" y="7366229"/>
                </a:lnTo>
                <a:lnTo>
                  <a:pt x="0" y="0"/>
                </a:lnTo>
                <a:close/>
              </a:path>
            </a:pathLst>
          </a:custGeom>
          <a:blipFill>
            <a:blip r:embed="rId2"/>
            <a:stretch>
              <a:fillRect l="0" t="0" r="0" b="0"/>
            </a:stretch>
          </a:blipFill>
        </p:spPr>
      </p:sp>
      <p:sp>
        <p:nvSpPr>
          <p:cNvPr name="Freeform 7" id="7"/>
          <p:cNvSpPr/>
          <p:nvPr/>
        </p:nvSpPr>
        <p:spPr>
          <a:xfrm flipH="false" flipV="false" rot="0">
            <a:off x="416828" y="1890248"/>
            <a:ext cx="17030446" cy="8181213"/>
          </a:xfrm>
          <a:custGeom>
            <a:avLst/>
            <a:gdLst/>
            <a:ahLst/>
            <a:cxnLst/>
            <a:rect r="r" b="b" t="t" l="l"/>
            <a:pathLst>
              <a:path h="8181213" w="17030446">
                <a:moveTo>
                  <a:pt x="0" y="0"/>
                </a:moveTo>
                <a:lnTo>
                  <a:pt x="17030446" y="0"/>
                </a:lnTo>
                <a:lnTo>
                  <a:pt x="17030446" y="8181214"/>
                </a:lnTo>
                <a:lnTo>
                  <a:pt x="0" y="8181214"/>
                </a:lnTo>
                <a:lnTo>
                  <a:pt x="0" y="0"/>
                </a:lnTo>
                <a:close/>
              </a:path>
            </a:pathLst>
          </a:custGeom>
          <a:blipFill>
            <a:blip r:embed="rId3"/>
            <a:stretch>
              <a:fillRect l="-747" t="0" r="-392" b="-2461"/>
            </a:stretch>
          </a:blipFill>
        </p:spPr>
      </p:sp>
      <p:sp>
        <p:nvSpPr>
          <p:cNvPr name="TextBox 8" id="8"/>
          <p:cNvSpPr txBox="true"/>
          <p:nvPr/>
        </p:nvSpPr>
        <p:spPr>
          <a:xfrm rot="0">
            <a:off x="7297787" y="746100"/>
            <a:ext cx="8410335" cy="91503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rimo Bold"/>
              </a:rPr>
              <a:t>Scatter plot showing outliers in  number of employees column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55487" y="645901"/>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2110468" y="3883039"/>
            <a:ext cx="3628085" cy="4414507"/>
            <a:chOff x="0" y="0"/>
            <a:chExt cx="1693662" cy="2060779"/>
          </a:xfrm>
        </p:grpSpPr>
        <p:sp>
          <p:nvSpPr>
            <p:cNvPr name="Freeform 6" id="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2293073" y="4074774"/>
            <a:ext cx="3262874" cy="4031036"/>
            <a:chOff x="0" y="0"/>
            <a:chExt cx="1523174" cy="1881767"/>
          </a:xfrm>
        </p:grpSpPr>
        <p:sp>
          <p:nvSpPr>
            <p:cNvPr name="Freeform 9" id="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sp>
        <p:nvSpPr>
          <p:cNvPr name="Freeform 11" id="11"/>
          <p:cNvSpPr/>
          <p:nvPr/>
        </p:nvSpPr>
        <p:spPr>
          <a:xfrm flipH="false" flipV="false" rot="0">
            <a:off x="2194111" y="3426143"/>
            <a:ext cx="1297262" cy="1297262"/>
          </a:xfrm>
          <a:custGeom>
            <a:avLst/>
            <a:gdLst/>
            <a:ahLst/>
            <a:cxnLst/>
            <a:rect r="r" b="b" t="t" l="l"/>
            <a:pathLst>
              <a:path h="1297262" w="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7129751" y="3910143"/>
            <a:ext cx="3628085" cy="4414507"/>
            <a:chOff x="0" y="0"/>
            <a:chExt cx="1693662" cy="2060779"/>
          </a:xfrm>
        </p:grpSpPr>
        <p:sp>
          <p:nvSpPr>
            <p:cNvPr name="Freeform 13" id="13"/>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4" id="14"/>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15" id="15"/>
          <p:cNvGrpSpPr/>
          <p:nvPr/>
        </p:nvGrpSpPr>
        <p:grpSpPr>
          <a:xfrm rot="0">
            <a:off x="7312356" y="4101879"/>
            <a:ext cx="3262874" cy="4031036"/>
            <a:chOff x="0" y="0"/>
            <a:chExt cx="1523174" cy="1881767"/>
          </a:xfrm>
        </p:grpSpPr>
        <p:sp>
          <p:nvSpPr>
            <p:cNvPr name="Freeform 16" id="16"/>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7" id="17"/>
            <p:cNvSpPr txBox="true"/>
            <p:nvPr/>
          </p:nvSpPr>
          <p:spPr>
            <a:xfrm>
              <a:off x="0" y="-47625"/>
              <a:ext cx="1523174" cy="1929392"/>
            </a:xfrm>
            <a:prstGeom prst="rect">
              <a:avLst/>
            </a:prstGeom>
          </p:spPr>
          <p:txBody>
            <a:bodyPr anchor="ctr" rtlCol="false" tIns="0" lIns="0" bIns="0" rIns="0"/>
            <a:lstStyle/>
            <a:p>
              <a:pPr algn="ctr">
                <a:lnSpc>
                  <a:spcPts val="3640"/>
                </a:lnSpc>
              </a:pPr>
              <a:r>
                <a:rPr lang="en-US" sz="2600">
                  <a:solidFill>
                    <a:srgbClr val="FFFFFF"/>
                  </a:solidFill>
                  <a:latin typeface="Montserrat"/>
                </a:rPr>
                <a:t>k</a:t>
              </a:r>
            </a:p>
          </p:txBody>
        </p:sp>
      </p:grpSp>
      <p:grpSp>
        <p:nvGrpSpPr>
          <p:cNvPr name="Group 18" id="18"/>
          <p:cNvGrpSpPr/>
          <p:nvPr/>
        </p:nvGrpSpPr>
        <p:grpSpPr>
          <a:xfrm rot="0">
            <a:off x="12222222" y="3849673"/>
            <a:ext cx="3628085" cy="4414507"/>
            <a:chOff x="0" y="0"/>
            <a:chExt cx="1693662" cy="2060779"/>
          </a:xfrm>
        </p:grpSpPr>
        <p:sp>
          <p:nvSpPr>
            <p:cNvPr name="Freeform 19" id="19"/>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0" id="20"/>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12404827" y="4074774"/>
            <a:ext cx="3262874" cy="4031036"/>
            <a:chOff x="0" y="0"/>
            <a:chExt cx="1523174" cy="1881767"/>
          </a:xfrm>
        </p:grpSpPr>
        <p:sp>
          <p:nvSpPr>
            <p:cNvPr name="Freeform 22" id="22"/>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3" id="23"/>
            <p:cNvSpPr txBox="true"/>
            <p:nvPr/>
          </p:nvSpPr>
          <p:spPr>
            <a:xfrm>
              <a:off x="0" y="-47625"/>
              <a:ext cx="1523174" cy="1929392"/>
            </a:xfrm>
            <a:prstGeom prst="rect">
              <a:avLst/>
            </a:prstGeom>
          </p:spPr>
          <p:txBody>
            <a:bodyPr anchor="ctr" rtlCol="false" tIns="0" lIns="0" bIns="0" rIns="0"/>
            <a:lstStyle/>
            <a:p>
              <a:pPr algn="ctr">
                <a:lnSpc>
                  <a:spcPts val="3640"/>
                </a:lnSpc>
              </a:pPr>
              <a:r>
                <a:rPr lang="en-US" sz="2600">
                  <a:solidFill>
                    <a:srgbClr val="FFFFFF"/>
                  </a:solidFill>
                  <a:latin typeface="Montserrat Semi-Bold"/>
                </a:rPr>
                <a:t>imple Implementation</a:t>
              </a:r>
              <a:r>
                <a:rPr lang="en-US" sz="2600">
                  <a:solidFill>
                    <a:srgbClr val="FFFFFF"/>
                  </a:solidFill>
                  <a:latin typeface="Montserrat"/>
                </a:rPr>
                <a:t>: Implementing KNN is straightforward and requires minimal parameter tuning</a:t>
              </a:r>
            </a:p>
          </p:txBody>
        </p:sp>
      </p:grpSp>
      <p:sp>
        <p:nvSpPr>
          <p:cNvPr name="Freeform 24" id="24"/>
          <p:cNvSpPr/>
          <p:nvPr/>
        </p:nvSpPr>
        <p:spPr>
          <a:xfrm flipH="false" flipV="false" rot="0">
            <a:off x="6338593" y="3552297"/>
            <a:ext cx="883328" cy="1099164"/>
          </a:xfrm>
          <a:custGeom>
            <a:avLst/>
            <a:gdLst/>
            <a:ahLst/>
            <a:cxnLst/>
            <a:rect r="r" b="b" t="t" l="l"/>
            <a:pathLst>
              <a:path h="1099164" w="883328">
                <a:moveTo>
                  <a:pt x="0" y="0"/>
                </a:moveTo>
                <a:lnTo>
                  <a:pt x="883328" y="0"/>
                </a:lnTo>
                <a:lnTo>
                  <a:pt x="883328" y="1099163"/>
                </a:lnTo>
                <a:lnTo>
                  <a:pt x="0" y="1099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3386421" y="1150686"/>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Montserrat Bold"/>
              </a:rPr>
              <a:t>Model Description</a:t>
            </a:r>
          </a:p>
        </p:txBody>
      </p:sp>
      <p:sp>
        <p:nvSpPr>
          <p:cNvPr name="TextBox 26" id="26"/>
          <p:cNvSpPr txBox="true"/>
          <p:nvPr/>
        </p:nvSpPr>
        <p:spPr>
          <a:xfrm rot="0">
            <a:off x="7629268" y="4584785"/>
            <a:ext cx="2629051" cy="2286635"/>
          </a:xfrm>
          <a:prstGeom prst="rect">
            <a:avLst/>
          </a:prstGeom>
        </p:spPr>
        <p:txBody>
          <a:bodyPr anchor="t" rtlCol="false" tIns="0" lIns="0" bIns="0" rIns="0">
            <a:spAutoFit/>
          </a:bodyPr>
          <a:lstStyle/>
          <a:p>
            <a:pPr>
              <a:lnSpc>
                <a:spcPts val="3640"/>
              </a:lnSpc>
              <a:spcBef>
                <a:spcPct val="0"/>
              </a:spcBef>
            </a:pPr>
            <a:r>
              <a:rPr lang="en-US" sz="2600">
                <a:solidFill>
                  <a:srgbClr val="101010"/>
                </a:solidFill>
                <a:latin typeface="Arimo"/>
              </a:rPr>
              <a:t>Knn can perform well in the presence of noisy or irrelevent features </a:t>
            </a:r>
          </a:p>
        </p:txBody>
      </p:sp>
      <p:sp>
        <p:nvSpPr>
          <p:cNvPr name="TextBox 27" id="27"/>
          <p:cNvSpPr txBox="true"/>
          <p:nvPr/>
        </p:nvSpPr>
        <p:spPr>
          <a:xfrm rot="0">
            <a:off x="519358" y="2583372"/>
            <a:ext cx="17177026" cy="457835"/>
          </a:xfrm>
          <a:prstGeom prst="rect">
            <a:avLst/>
          </a:prstGeom>
        </p:spPr>
        <p:txBody>
          <a:bodyPr anchor="t" rtlCol="false" tIns="0" lIns="0" bIns="0" rIns="0">
            <a:spAutoFit/>
          </a:bodyPr>
          <a:lstStyle/>
          <a:p>
            <a:pPr algn="ctr">
              <a:lnSpc>
                <a:spcPts val="3640"/>
              </a:lnSpc>
              <a:spcBef>
                <a:spcPct val="0"/>
              </a:spcBef>
            </a:pPr>
            <a:r>
              <a:rPr lang="en-US" sz="2600">
                <a:solidFill>
                  <a:srgbClr val="101010"/>
                </a:solidFill>
                <a:latin typeface="Arimo"/>
              </a:rPr>
              <a:t>We are using K nearest neigbour</a:t>
            </a:r>
          </a:p>
        </p:txBody>
      </p:sp>
      <p:sp>
        <p:nvSpPr>
          <p:cNvPr name="TextBox 28" id="28"/>
          <p:cNvSpPr txBox="true"/>
          <p:nvPr/>
        </p:nvSpPr>
        <p:spPr>
          <a:xfrm rot="0">
            <a:off x="2415537" y="4159285"/>
            <a:ext cx="3140410" cy="3946525"/>
          </a:xfrm>
          <a:prstGeom prst="rect">
            <a:avLst/>
          </a:prstGeom>
        </p:spPr>
        <p:txBody>
          <a:bodyPr anchor="t" rtlCol="false" tIns="0" lIns="0" bIns="0" rIns="0">
            <a:spAutoFit/>
          </a:bodyPr>
          <a:lstStyle/>
          <a:p>
            <a:pPr>
              <a:lnSpc>
                <a:spcPts val="3500"/>
              </a:lnSpc>
              <a:spcBef>
                <a:spcPct val="0"/>
              </a:spcBef>
            </a:pPr>
            <a:r>
              <a:rPr lang="en-US" sz="2500">
                <a:solidFill>
                  <a:srgbClr val="101010"/>
                </a:solidFill>
                <a:latin typeface="Arimo"/>
              </a:rPr>
              <a:t>It can be applied to both classification and regression problem. In classification, it assigns the majority class among knn neighbours while in regression it assigns the average  </a:t>
            </a:r>
          </a:p>
        </p:txBody>
      </p:sp>
      <p:sp>
        <p:nvSpPr>
          <p:cNvPr name="TextBox 29" id="29"/>
          <p:cNvSpPr txBox="true"/>
          <p:nvPr/>
        </p:nvSpPr>
        <p:spPr>
          <a:xfrm rot="0">
            <a:off x="12570391" y="4044729"/>
            <a:ext cx="2931745" cy="4021455"/>
          </a:xfrm>
          <a:prstGeom prst="rect">
            <a:avLst/>
          </a:prstGeom>
        </p:spPr>
        <p:txBody>
          <a:bodyPr anchor="t" rtlCol="false" tIns="0" lIns="0" bIns="0" rIns="0">
            <a:spAutoFit/>
          </a:bodyPr>
          <a:lstStyle/>
          <a:p>
            <a:pPr>
              <a:lnSpc>
                <a:spcPts val="3564"/>
              </a:lnSpc>
              <a:spcBef>
                <a:spcPct val="0"/>
              </a:spcBef>
            </a:pPr>
            <a:r>
              <a:rPr lang="en-US" sz="2545">
                <a:solidFill>
                  <a:srgbClr val="101010"/>
                </a:solidFill>
                <a:latin typeface="Arimo"/>
              </a:rPr>
              <a:t>Implementing KNN is straightforward and requires minimal parameter tuning. The main hyperparameter to specify is the value of nearest neighbours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573397" y="-3981959"/>
            <a:ext cx="8932067" cy="8796169"/>
          </a:xfrm>
          <a:custGeom>
            <a:avLst/>
            <a:gdLst/>
            <a:ahLst/>
            <a:cxnLst/>
            <a:rect r="r" b="b" t="t" l="l"/>
            <a:pathLst>
              <a:path h="8796169" w="8932067">
                <a:moveTo>
                  <a:pt x="0" y="0"/>
                </a:moveTo>
                <a:lnTo>
                  <a:pt x="8932067" y="0"/>
                </a:lnTo>
                <a:lnTo>
                  <a:pt x="8932067" y="8796169"/>
                </a:lnTo>
                <a:lnTo>
                  <a:pt x="0" y="8796169"/>
                </a:lnTo>
                <a:lnTo>
                  <a:pt x="0" y="0"/>
                </a:lnTo>
                <a:close/>
              </a:path>
            </a:pathLst>
          </a:custGeom>
          <a:blipFill>
            <a:blip r:embed="rId2"/>
            <a:stretch>
              <a:fillRect l="0" t="-899" r="0" b="-899"/>
            </a:stretch>
          </a:blipFill>
        </p:spPr>
      </p:sp>
      <p:grpSp>
        <p:nvGrpSpPr>
          <p:cNvPr name="Group 3" id="3"/>
          <p:cNvGrpSpPr/>
          <p:nvPr/>
        </p:nvGrpSpPr>
        <p:grpSpPr>
          <a:xfrm rot="0">
            <a:off x="483487" y="2086897"/>
            <a:ext cx="6218139" cy="6218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741219" y="2363976"/>
            <a:ext cx="5685609" cy="5688763"/>
            <a:chOff x="0" y="0"/>
            <a:chExt cx="6489360" cy="6492960"/>
          </a:xfrm>
        </p:grpSpPr>
        <p:sp>
          <p:nvSpPr>
            <p:cNvPr name="Freeform 7" id="7"/>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8" id="8"/>
          <p:cNvGrpSpPr/>
          <p:nvPr/>
        </p:nvGrpSpPr>
        <p:grpSpPr>
          <a:xfrm rot="0">
            <a:off x="5910436" y="6847984"/>
            <a:ext cx="1991835" cy="1749650"/>
            <a:chOff x="0" y="0"/>
            <a:chExt cx="2374560" cy="2085840"/>
          </a:xfrm>
        </p:grpSpPr>
        <p:sp>
          <p:nvSpPr>
            <p:cNvPr name="Freeform 9" id="9"/>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0" id="10"/>
          <p:cNvGrpSpPr/>
          <p:nvPr/>
        </p:nvGrpSpPr>
        <p:grpSpPr>
          <a:xfrm rot="0">
            <a:off x="6701626" y="4268373"/>
            <a:ext cx="1991835" cy="1750254"/>
            <a:chOff x="0" y="0"/>
            <a:chExt cx="2374560" cy="2086560"/>
          </a:xfrm>
        </p:grpSpPr>
        <p:sp>
          <p:nvSpPr>
            <p:cNvPr name="Freeform 11" id="11"/>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2" id="12"/>
          <p:cNvGrpSpPr/>
          <p:nvPr/>
        </p:nvGrpSpPr>
        <p:grpSpPr>
          <a:xfrm rot="0">
            <a:off x="5939438" y="1532963"/>
            <a:ext cx="1758106" cy="1797363"/>
            <a:chOff x="0" y="0"/>
            <a:chExt cx="2095920" cy="2142720"/>
          </a:xfrm>
        </p:grpSpPr>
        <p:sp>
          <p:nvSpPr>
            <p:cNvPr name="Freeform 13" id="13"/>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Freeform 14" id="14"/>
          <p:cNvSpPr/>
          <p:nvPr/>
        </p:nvSpPr>
        <p:spPr>
          <a:xfrm flipH="false" flipV="false" rot="0">
            <a:off x="3048950" y="3330326"/>
            <a:ext cx="1555883" cy="1287140"/>
          </a:xfrm>
          <a:custGeom>
            <a:avLst/>
            <a:gdLst/>
            <a:ahLst/>
            <a:cxnLst/>
            <a:rect r="r" b="b" t="t" l="l"/>
            <a:pathLst>
              <a:path h="1287140" w="1555883">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28648" y="4697456"/>
            <a:ext cx="5310749" cy="2581275"/>
          </a:xfrm>
          <a:prstGeom prst="rect">
            <a:avLst/>
          </a:prstGeom>
        </p:spPr>
        <p:txBody>
          <a:bodyPr anchor="t" rtlCol="false" tIns="0" lIns="0" bIns="0" rIns="0">
            <a:spAutoFit/>
          </a:bodyPr>
          <a:lstStyle/>
          <a:p>
            <a:pPr algn="ctr" marL="0" indent="0" lvl="0">
              <a:lnSpc>
                <a:spcPts val="6809"/>
              </a:lnSpc>
              <a:spcBef>
                <a:spcPct val="0"/>
              </a:spcBef>
            </a:pPr>
            <a:r>
              <a:rPr lang="en-US" sz="5674">
                <a:solidFill>
                  <a:srgbClr val="FFFFFF"/>
                </a:solidFill>
                <a:latin typeface="Montserrat"/>
              </a:rPr>
              <a:t>Overview of Training and Test data</a:t>
            </a:r>
          </a:p>
        </p:txBody>
      </p:sp>
      <p:sp>
        <p:nvSpPr>
          <p:cNvPr name="TextBox 16" id="16"/>
          <p:cNvSpPr txBox="true"/>
          <p:nvPr/>
        </p:nvSpPr>
        <p:spPr>
          <a:xfrm rot="0">
            <a:off x="6158074" y="1889781"/>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01</a:t>
            </a:r>
          </a:p>
        </p:txBody>
      </p:sp>
      <p:sp>
        <p:nvSpPr>
          <p:cNvPr name="TextBox 17" id="17"/>
          <p:cNvSpPr txBox="true"/>
          <p:nvPr/>
        </p:nvSpPr>
        <p:spPr>
          <a:xfrm rot="0">
            <a:off x="7747660" y="1207336"/>
            <a:ext cx="4349125" cy="2008690"/>
          </a:xfrm>
          <a:prstGeom prst="rect">
            <a:avLst/>
          </a:prstGeom>
        </p:spPr>
        <p:txBody>
          <a:bodyPr anchor="t" rtlCol="false" tIns="0" lIns="0" bIns="0" rIns="0">
            <a:spAutoFit/>
          </a:bodyPr>
          <a:lstStyle/>
          <a:p>
            <a:pPr>
              <a:lnSpc>
                <a:spcPts val="3209"/>
              </a:lnSpc>
            </a:pPr>
            <a:r>
              <a:rPr lang="en-US" sz="2292">
                <a:solidFill>
                  <a:srgbClr val="101010"/>
                </a:solidFill>
                <a:latin typeface="Arimo"/>
              </a:rPr>
              <a:t>Seprating the data by year.</a:t>
            </a:r>
          </a:p>
          <a:p>
            <a:pPr marL="0" indent="0" lvl="0">
              <a:lnSpc>
                <a:spcPts val="3209"/>
              </a:lnSpc>
              <a:spcBef>
                <a:spcPct val="0"/>
              </a:spcBef>
            </a:pPr>
            <a:r>
              <a:rPr lang="en-US" sz="2292">
                <a:solidFill>
                  <a:srgbClr val="101010"/>
                </a:solidFill>
                <a:latin typeface="Arimo"/>
              </a:rPr>
              <a:t>From 2014 to 2021 year is extracted by seprating the year 2022 data from the whole dataset.</a:t>
            </a:r>
          </a:p>
        </p:txBody>
      </p:sp>
      <p:sp>
        <p:nvSpPr>
          <p:cNvPr name="TextBox 18" id="18"/>
          <p:cNvSpPr txBox="true"/>
          <p:nvPr/>
        </p:nvSpPr>
        <p:spPr>
          <a:xfrm rot="0">
            <a:off x="8883961" y="4450045"/>
            <a:ext cx="3976966" cy="808540"/>
          </a:xfrm>
          <a:prstGeom prst="rect">
            <a:avLst/>
          </a:prstGeom>
        </p:spPr>
        <p:txBody>
          <a:bodyPr anchor="t" rtlCol="false" tIns="0" lIns="0" bIns="0" rIns="0">
            <a:spAutoFit/>
          </a:bodyPr>
          <a:lstStyle/>
          <a:p>
            <a:pPr marL="0" indent="0" lvl="0">
              <a:lnSpc>
                <a:spcPts val="3209"/>
              </a:lnSpc>
              <a:spcBef>
                <a:spcPct val="0"/>
              </a:spcBef>
            </a:pPr>
            <a:r>
              <a:rPr lang="en-US" sz="2292">
                <a:solidFill>
                  <a:srgbClr val="101010"/>
                </a:solidFill>
                <a:latin typeface="Arimo"/>
              </a:rPr>
              <a:t>Model is trained on data from 2014 to 2021 year.</a:t>
            </a:r>
          </a:p>
        </p:txBody>
      </p:sp>
      <p:sp>
        <p:nvSpPr>
          <p:cNvPr name="TextBox 19" id="19"/>
          <p:cNvSpPr txBox="true"/>
          <p:nvPr/>
        </p:nvSpPr>
        <p:spPr>
          <a:xfrm rot="0">
            <a:off x="8092772" y="6865192"/>
            <a:ext cx="5127275" cy="1906455"/>
          </a:xfrm>
          <a:prstGeom prst="rect">
            <a:avLst/>
          </a:prstGeom>
        </p:spPr>
        <p:txBody>
          <a:bodyPr anchor="t" rtlCol="false" tIns="0" lIns="0" bIns="0" rIns="0">
            <a:spAutoFit/>
          </a:bodyPr>
          <a:lstStyle/>
          <a:p>
            <a:pPr marL="0" indent="0" lvl="0">
              <a:lnSpc>
                <a:spcPts val="3069"/>
              </a:lnSpc>
              <a:spcBef>
                <a:spcPct val="0"/>
              </a:spcBef>
            </a:pPr>
            <a:r>
              <a:rPr lang="en-US" sz="2192">
                <a:solidFill>
                  <a:srgbClr val="101010"/>
                </a:solidFill>
                <a:latin typeface="Arimo"/>
              </a:rPr>
              <a:t>For Predicting the industry with low releases, we passed data of 2022 year through the model becauses model have trained on past years data. So, now it can predict for 2022 year.</a:t>
            </a:r>
          </a:p>
        </p:txBody>
      </p:sp>
      <p:sp>
        <p:nvSpPr>
          <p:cNvPr name="TextBox 20" id="20"/>
          <p:cNvSpPr txBox="true"/>
          <p:nvPr/>
        </p:nvSpPr>
        <p:spPr>
          <a:xfrm rot="0">
            <a:off x="7087244" y="4716722"/>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02</a:t>
            </a:r>
          </a:p>
        </p:txBody>
      </p:sp>
      <p:sp>
        <p:nvSpPr>
          <p:cNvPr name="TextBox 21" id="21"/>
          <p:cNvSpPr txBox="true"/>
          <p:nvPr/>
        </p:nvSpPr>
        <p:spPr>
          <a:xfrm rot="0">
            <a:off x="6426827" y="7180945"/>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03</a:t>
            </a:r>
          </a:p>
        </p:txBody>
      </p:sp>
      <p:grpSp>
        <p:nvGrpSpPr>
          <p:cNvPr name="Group 22" id="22"/>
          <p:cNvGrpSpPr/>
          <p:nvPr/>
        </p:nvGrpSpPr>
        <p:grpSpPr>
          <a:xfrm rot="0">
            <a:off x="5099601" y="7176625"/>
            <a:ext cx="457877" cy="45787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4" id="2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5" id="25"/>
          <p:cNvGrpSpPr/>
          <p:nvPr/>
        </p:nvGrpSpPr>
        <p:grpSpPr>
          <a:xfrm rot="0">
            <a:off x="6054450" y="5686149"/>
            <a:ext cx="457877" cy="45787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8" id="28"/>
          <p:cNvGrpSpPr/>
          <p:nvPr/>
        </p:nvGrpSpPr>
        <p:grpSpPr>
          <a:xfrm rot="0">
            <a:off x="6054450" y="4121207"/>
            <a:ext cx="457877" cy="45787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0" id="3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1" id="31"/>
          <p:cNvGrpSpPr/>
          <p:nvPr/>
        </p:nvGrpSpPr>
        <p:grpSpPr>
          <a:xfrm rot="0">
            <a:off x="5099601" y="2758149"/>
            <a:ext cx="457877" cy="45787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4" id="34"/>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DAF-pH8RvI8</dc:identifier>
  <dcterms:modified xsi:type="dcterms:W3CDTF">2011-08-01T06:04:30Z</dcterms:modified>
  <cp:revision>1</cp:revision>
  <dc:title>Data analysis and modeling on National Pollutant Release Agency</dc:title>
</cp:coreProperties>
</file>